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734152-A48D-4DCC-8A29-B29A4D21CAF6}" v="19" dt="2025-09-19T08:59:49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us Vaina" userId="e7703509-c2ed-4174-a869-f03927a454a5" providerId="ADAL" clId="{0F80F907-5177-446B-A895-C6DD17A0E5DE}"/>
    <pc:docChg chg="undo custSel addSld modSld">
      <pc:chgData name="Paulius Vaina" userId="e7703509-c2ed-4174-a869-f03927a454a5" providerId="ADAL" clId="{0F80F907-5177-446B-A895-C6DD17A0E5DE}" dt="2025-09-19T09:00:29.203" v="1987" actId="20577"/>
      <pc:docMkLst>
        <pc:docMk/>
      </pc:docMkLst>
      <pc:sldChg chg="addSp modSp mod">
        <pc:chgData name="Paulius Vaina" userId="e7703509-c2ed-4174-a869-f03927a454a5" providerId="ADAL" clId="{0F80F907-5177-446B-A895-C6DD17A0E5DE}" dt="2025-09-12T05:05:55.964" v="1371" actId="121"/>
        <pc:sldMkLst>
          <pc:docMk/>
          <pc:sldMk cId="980328174" sldId="256"/>
        </pc:sldMkLst>
        <pc:spChg chg="mod">
          <ac:chgData name="Paulius Vaina" userId="e7703509-c2ed-4174-a869-f03927a454a5" providerId="ADAL" clId="{0F80F907-5177-446B-A895-C6DD17A0E5DE}" dt="2025-09-12T05:05:41.138" v="1368" actId="20577"/>
          <ac:spMkLst>
            <pc:docMk/>
            <pc:sldMk cId="980328174" sldId="256"/>
            <ac:spMk id="8" creationId="{52001F1A-828D-538C-F1CE-C6691B6529BA}"/>
          </ac:spMkLst>
        </pc:spChg>
        <pc:spChg chg="mod">
          <ac:chgData name="Paulius Vaina" userId="e7703509-c2ed-4174-a869-f03927a454a5" providerId="ADAL" clId="{0F80F907-5177-446B-A895-C6DD17A0E5DE}" dt="2025-09-12T05:05:55.964" v="1371" actId="121"/>
          <ac:spMkLst>
            <pc:docMk/>
            <pc:sldMk cId="980328174" sldId="256"/>
            <ac:spMk id="10" creationId="{056704FA-0B82-93FD-D2A6-EA1A1E5E36E6}"/>
          </ac:spMkLst>
        </pc:spChg>
        <pc:spChg chg="add mod">
          <ac:chgData name="Paulius Vaina" userId="e7703509-c2ed-4174-a869-f03927a454a5" providerId="ADAL" clId="{0F80F907-5177-446B-A895-C6DD17A0E5DE}" dt="2025-09-12T05:04:33.423" v="1297" actId="255"/>
          <ac:spMkLst>
            <pc:docMk/>
            <pc:sldMk cId="980328174" sldId="256"/>
            <ac:spMk id="12" creationId="{66F19546-2269-9D1C-69F0-53C4F95DC9DB}"/>
          </ac:spMkLst>
        </pc:spChg>
        <pc:picChg chg="mod">
          <ac:chgData name="Paulius Vaina" userId="e7703509-c2ed-4174-a869-f03927a454a5" providerId="ADAL" clId="{0F80F907-5177-446B-A895-C6DD17A0E5DE}" dt="2025-09-12T04:20:20.473" v="94" actId="14100"/>
          <ac:picMkLst>
            <pc:docMk/>
            <pc:sldMk cId="980328174" sldId="256"/>
            <ac:picMk id="6" creationId="{6F6D4344-321C-0A79-A5D2-F68676C1D9B2}"/>
          </ac:picMkLst>
        </pc:picChg>
      </pc:sldChg>
      <pc:sldChg chg="modSp mod">
        <pc:chgData name="Paulius Vaina" userId="e7703509-c2ed-4174-a869-f03927a454a5" providerId="ADAL" clId="{0F80F907-5177-446B-A895-C6DD17A0E5DE}" dt="2025-09-15T06:48:27.187" v="1687" actId="790"/>
        <pc:sldMkLst>
          <pc:docMk/>
          <pc:sldMk cId="3457349843" sldId="257"/>
        </pc:sldMkLst>
        <pc:spChg chg="mod">
          <ac:chgData name="Paulius Vaina" userId="e7703509-c2ed-4174-a869-f03927a454a5" providerId="ADAL" clId="{0F80F907-5177-446B-A895-C6DD17A0E5DE}" dt="2025-09-12T05:12:17.300" v="1434" actId="14100"/>
          <ac:spMkLst>
            <pc:docMk/>
            <pc:sldMk cId="3457349843" sldId="257"/>
            <ac:spMk id="2" creationId="{09098191-72FB-16D2-270B-551EA27B321D}"/>
          </ac:spMkLst>
        </pc:spChg>
        <pc:spChg chg="mod">
          <ac:chgData name="Paulius Vaina" userId="e7703509-c2ed-4174-a869-f03927a454a5" providerId="ADAL" clId="{0F80F907-5177-446B-A895-C6DD17A0E5DE}" dt="2025-09-15T06:48:27.187" v="1687" actId="790"/>
          <ac:spMkLst>
            <pc:docMk/>
            <pc:sldMk cId="3457349843" sldId="257"/>
            <ac:spMk id="3" creationId="{D43A5509-D98E-7DE8-449A-A6BF2C70301C}"/>
          </ac:spMkLst>
        </pc:spChg>
      </pc:sldChg>
      <pc:sldChg chg="modSp mod">
        <pc:chgData name="Paulius Vaina" userId="e7703509-c2ed-4174-a869-f03927a454a5" providerId="ADAL" clId="{0F80F907-5177-446B-A895-C6DD17A0E5DE}" dt="2025-09-19T08:59:49.500" v="1986" actId="20577"/>
        <pc:sldMkLst>
          <pc:docMk/>
          <pc:sldMk cId="606124784" sldId="258"/>
        </pc:sldMkLst>
        <pc:spChg chg="mod">
          <ac:chgData name="Paulius Vaina" userId="e7703509-c2ed-4174-a869-f03927a454a5" providerId="ADAL" clId="{0F80F907-5177-446B-A895-C6DD17A0E5DE}" dt="2025-09-19T08:59:49.500" v="1986" actId="20577"/>
          <ac:spMkLst>
            <pc:docMk/>
            <pc:sldMk cId="606124784" sldId="258"/>
            <ac:spMk id="3" creationId="{2F175B5F-5EF1-AB1B-55F5-E616E7DA6E0F}"/>
          </ac:spMkLst>
        </pc:spChg>
      </pc:sldChg>
      <pc:sldChg chg="modSp mod">
        <pc:chgData name="Paulius Vaina" userId="e7703509-c2ed-4174-a869-f03927a454a5" providerId="ADAL" clId="{0F80F907-5177-446B-A895-C6DD17A0E5DE}" dt="2025-09-12T06:24:05.651" v="1606" actId="20577"/>
        <pc:sldMkLst>
          <pc:docMk/>
          <pc:sldMk cId="1622807317" sldId="259"/>
        </pc:sldMkLst>
        <pc:spChg chg="mod">
          <ac:chgData name="Paulius Vaina" userId="e7703509-c2ed-4174-a869-f03927a454a5" providerId="ADAL" clId="{0F80F907-5177-446B-A895-C6DD17A0E5DE}" dt="2025-09-12T06:24:05.651" v="1606" actId="20577"/>
          <ac:spMkLst>
            <pc:docMk/>
            <pc:sldMk cId="1622807317" sldId="259"/>
            <ac:spMk id="3" creationId="{C20992F0-6FE2-C823-34E9-9B512DC4A333}"/>
          </ac:spMkLst>
        </pc:spChg>
      </pc:sldChg>
      <pc:sldChg chg="modSp mod">
        <pc:chgData name="Paulius Vaina" userId="e7703509-c2ed-4174-a869-f03927a454a5" providerId="ADAL" clId="{0F80F907-5177-446B-A895-C6DD17A0E5DE}" dt="2025-09-19T09:00:29.203" v="1987" actId="20577"/>
        <pc:sldMkLst>
          <pc:docMk/>
          <pc:sldMk cId="3519874711" sldId="260"/>
        </pc:sldMkLst>
        <pc:spChg chg="mod">
          <ac:chgData name="Paulius Vaina" userId="e7703509-c2ed-4174-a869-f03927a454a5" providerId="ADAL" clId="{0F80F907-5177-446B-A895-C6DD17A0E5DE}" dt="2025-09-19T09:00:29.203" v="1987" actId="20577"/>
          <ac:spMkLst>
            <pc:docMk/>
            <pc:sldMk cId="3519874711" sldId="260"/>
            <ac:spMk id="3" creationId="{FBF2B2C7-094A-BC4C-0961-BA48D9C73B2A}"/>
          </ac:spMkLst>
        </pc:spChg>
      </pc:sldChg>
      <pc:sldChg chg="delSp modSp new mod">
        <pc:chgData name="Paulius Vaina" userId="e7703509-c2ed-4174-a869-f03927a454a5" providerId="ADAL" clId="{0F80F907-5177-446B-A895-C6DD17A0E5DE}" dt="2025-09-12T05:03:59.844" v="1294" actId="27636"/>
        <pc:sldMkLst>
          <pc:docMk/>
          <pc:sldMk cId="2761634795" sldId="261"/>
        </pc:sldMkLst>
        <pc:spChg chg="mod">
          <ac:chgData name="Paulius Vaina" userId="e7703509-c2ed-4174-a869-f03927a454a5" providerId="ADAL" clId="{0F80F907-5177-446B-A895-C6DD17A0E5DE}" dt="2025-09-12T05:03:59.844" v="1294" actId="27636"/>
          <ac:spMkLst>
            <pc:docMk/>
            <pc:sldMk cId="2761634795" sldId="261"/>
            <ac:spMk id="3" creationId="{FE7251A7-DCD4-F078-3B9F-7F980BE2CC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6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2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8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5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9/19/2025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0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9/19/2025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0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9/19/2025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9/19/2025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3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9/19/2025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1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9/19/2025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8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9/19/2025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7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E52DF2-6802-459B-AC2A-AF976DEB1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int in motion from the bottom of the view">
            <a:extLst>
              <a:ext uri="{FF2B5EF4-FFF2-40B4-BE49-F238E27FC236}">
                <a16:creationId xmlns:a16="http://schemas.microsoft.com/office/drawing/2014/main" id="{F9D79C78-562F-4C9E-B4E7-AD98BCBDE3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658" r="11489" b="-1"/>
          <a:stretch>
            <a:fillRect/>
          </a:stretch>
        </p:blipFill>
        <p:spPr>
          <a:xfrm>
            <a:off x="0" y="7"/>
            <a:ext cx="6096000" cy="685798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blue text on a white background&#10;&#10;AI-generated content may be incorrect.">
            <a:extLst>
              <a:ext uri="{FF2B5EF4-FFF2-40B4-BE49-F238E27FC236}">
                <a16:creationId xmlns:a16="http://schemas.microsoft.com/office/drawing/2014/main" id="{7FD7D7C0-5FDB-B00C-F6E4-DC3ABF45A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3687"/>
            <a:ext cx="4301463" cy="111980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6D4344-321C-0A79-A5D2-F68676C1D9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1463" y="614326"/>
            <a:ext cx="2641016" cy="5256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2001F1A-828D-538C-F1CE-C6691B6529BA}"/>
              </a:ext>
            </a:extLst>
          </p:cNvPr>
          <p:cNvSpPr txBox="1"/>
          <p:nvPr/>
        </p:nvSpPr>
        <p:spPr>
          <a:xfrm>
            <a:off x="5791201" y="3428999"/>
            <a:ext cx="61844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Reality </a:t>
            </a:r>
            <a:r>
              <a:rPr lang="en-US" sz="240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and Myths – </a:t>
            </a: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Choice, Regulation, Priorities</a:t>
            </a:r>
          </a:p>
          <a:p>
            <a:pPr algn="ctr">
              <a:buNone/>
            </a:pPr>
            <a:endParaRPr lang="en-US" sz="24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24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Digital ecosystem studies in CA</a:t>
            </a:r>
            <a:endParaRPr lang="lt-LT" sz="24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6704FA-0B82-93FD-D2A6-EA1A1E5E36E6}"/>
              </a:ext>
            </a:extLst>
          </p:cNvPr>
          <p:cNvSpPr txBox="1"/>
          <p:nvPr/>
        </p:nvSpPr>
        <p:spPr>
          <a:xfrm>
            <a:off x="9556955" y="5553204"/>
            <a:ext cx="23179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en-US" sz="1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Paulius Vaina</a:t>
            </a:r>
          </a:p>
          <a:p>
            <a:pPr algn="r">
              <a:buNone/>
            </a:pPr>
            <a:r>
              <a:rPr lang="en-US" sz="1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Team Europe Initiative project</a:t>
            </a:r>
          </a:p>
          <a:p>
            <a:pPr algn="r">
              <a:buNone/>
            </a:pPr>
            <a:r>
              <a:rPr lang="en-US" sz="1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Connectivity in Central Asia</a:t>
            </a:r>
          </a:p>
          <a:p>
            <a:pPr algn="r">
              <a:buNone/>
            </a:pPr>
            <a:r>
              <a:rPr lang="en-US" sz="1400" kern="100" dirty="0">
                <a:latin typeface="+mj-lt"/>
                <a:cs typeface="Times New Roman" panose="02020603050405020304" pitchFamily="18" charset="0"/>
              </a:rPr>
              <a:t>2025-10-25</a:t>
            </a:r>
            <a:endParaRPr lang="lt-LT" sz="1400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F19546-2269-9D1C-69F0-53C4F95DC9DB}"/>
              </a:ext>
            </a:extLst>
          </p:cNvPr>
          <p:cNvSpPr txBox="1"/>
          <p:nvPr/>
        </p:nvSpPr>
        <p:spPr>
          <a:xfrm>
            <a:off x="2399072" y="1490665"/>
            <a:ext cx="735452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b="1" dirty="0">
                <a:latin typeface="+mj-lt"/>
              </a:rPr>
              <a:t>Connectivity in Central Asia </a:t>
            </a:r>
          </a:p>
          <a:p>
            <a:pPr algn="ctr">
              <a:buNone/>
            </a:pPr>
            <a:r>
              <a:rPr lang="en-US" sz="4000" b="1" dirty="0">
                <a:latin typeface="+mj-lt"/>
              </a:rPr>
              <a:t>and Beyond </a:t>
            </a:r>
            <a:endParaRPr lang="lt-LT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80328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98191-72FB-16D2-270B-551EA27B3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529" y="914400"/>
            <a:ext cx="10133371" cy="130759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User choice and Experience</a:t>
            </a:r>
            <a:br>
              <a:rPr lang="lt-LT" dirty="0"/>
            </a:br>
            <a:r>
              <a:rPr lang="en-US" dirty="0"/>
              <a:t> </a:t>
            </a:r>
            <a:br>
              <a:rPr lang="lt-LT" dirty="0"/>
            </a:br>
            <a:br>
              <a:rPr lang="lt-LT" dirty="0"/>
            </a:b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A5509-D98E-7DE8-449A-A6BF2C703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8967" y="1986116"/>
            <a:ext cx="9714271" cy="3975771"/>
          </a:xfrm>
        </p:spPr>
        <p:txBody>
          <a:bodyPr>
            <a:normAutofit/>
          </a:bodyPr>
          <a:lstStyle/>
          <a:p>
            <a:endParaRPr lang="en-US" sz="2800" dirty="0">
              <a:latin typeface="+mj-lt"/>
            </a:endParaRPr>
          </a:p>
          <a:p>
            <a:r>
              <a:rPr lang="en-US" sz="2600" dirty="0">
                <a:latin typeface="+mj-lt"/>
              </a:rPr>
              <a:t>Choice – 1Gb, 5G/ MNP, Roaming, E112, e-Signature/ 3play, ZRS</a:t>
            </a:r>
          </a:p>
          <a:p>
            <a:r>
              <a:rPr lang="en-US" sz="2600" dirty="0">
                <a:latin typeface="+mj-lt"/>
              </a:rPr>
              <a:t>City vs. Rural </a:t>
            </a:r>
          </a:p>
          <a:p>
            <a:r>
              <a:rPr lang="en-US" sz="2600" dirty="0">
                <a:latin typeface="+mj-lt"/>
              </a:rPr>
              <a:t>Young vs. Ageing </a:t>
            </a:r>
          </a:p>
          <a:p>
            <a:endParaRPr lang="en-US" sz="2600" dirty="0">
              <a:latin typeface="+mj-lt"/>
            </a:endParaRPr>
          </a:p>
          <a:p>
            <a:r>
              <a:rPr lang="en-US" sz="2600" dirty="0">
                <a:latin typeface="+mj-lt"/>
              </a:rPr>
              <a:t>Infrastructure –</a:t>
            </a:r>
            <a:r>
              <a:rPr lang="lt-LT" sz="2600" dirty="0">
                <a:latin typeface="+mj-lt"/>
              </a:rPr>
              <a:t> </a:t>
            </a:r>
            <a:r>
              <a:rPr lang="en-US" sz="2600" noProof="0" dirty="0">
                <a:latin typeface="+mj-lt"/>
              </a:rPr>
              <a:t>Data volumes vs. Financing models</a:t>
            </a:r>
          </a:p>
          <a:p>
            <a:r>
              <a:rPr lang="en-US" sz="2600" noProof="0" dirty="0">
                <a:latin typeface="+mj-lt"/>
              </a:rPr>
              <a:t>Myth – Lowest service price </a:t>
            </a:r>
            <a:r>
              <a:rPr lang="en-US" sz="2600" dirty="0">
                <a:latin typeface="+mj-lt"/>
              </a:rPr>
              <a:t>(Higher price vs. 2% vs. quality)</a:t>
            </a:r>
            <a:endParaRPr lang="lt-LT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734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3F2C-9C4A-6D82-8967-CC86962AC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702" y="914400"/>
            <a:ext cx="10202197" cy="130759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Regulation </a:t>
            </a:r>
            <a:br>
              <a:rPr lang="lt-LT" dirty="0"/>
            </a:b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5B5F-5EF1-AB1B-55F5-E616E7DA6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05" y="2300748"/>
            <a:ext cx="10314039" cy="366114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+mj-lt"/>
              </a:rPr>
              <a:t>User perspective – No complaints if the service is satisfactory</a:t>
            </a:r>
            <a:endParaRPr lang="lt-LT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Market players – Entry barrier/ Business case and creating value service</a:t>
            </a:r>
            <a:endParaRPr lang="lt-LT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Government – </a:t>
            </a:r>
            <a:r>
              <a:rPr lang="en-US" sz="2800" i="1" dirty="0">
                <a:latin typeface="+mj-lt"/>
              </a:rPr>
              <a:t>ex-ante</a:t>
            </a:r>
            <a:r>
              <a:rPr lang="en-US" sz="2800" dirty="0">
                <a:latin typeface="+mj-lt"/>
              </a:rPr>
              <a:t> vs. </a:t>
            </a:r>
            <a:r>
              <a:rPr lang="en-US" sz="2800" i="1" dirty="0">
                <a:latin typeface="+mj-lt"/>
              </a:rPr>
              <a:t>ex-post / </a:t>
            </a:r>
            <a:r>
              <a:rPr lang="en-US" sz="2800" dirty="0">
                <a:latin typeface="+mj-lt"/>
              </a:rPr>
              <a:t>Leftovers after cherry-picking, ensure rapid growth x2, rural areas, AI, security, resilience</a:t>
            </a:r>
          </a:p>
          <a:p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Regulation vs. Competition – Toolbox/ Fast results/ Value added</a:t>
            </a:r>
          </a:p>
          <a:p>
            <a:r>
              <a:rPr lang="en-US" sz="2800" dirty="0">
                <a:latin typeface="+mj-lt"/>
              </a:rPr>
              <a:t>Myth – More regulation vs. (Non)-investment</a:t>
            </a:r>
            <a:endParaRPr lang="lt-LT" sz="2800" dirty="0">
              <a:latin typeface="+mj-lt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0612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B5758-B497-5F05-FC27-8CF9F0EEC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032" y="914400"/>
            <a:ext cx="10162868" cy="130759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Digital ecosystem Development</a:t>
            </a:r>
            <a:br>
              <a:rPr lang="lt-LT" dirty="0"/>
            </a:b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992F0-6FE2-C823-34E9-9B512DC4A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471" y="2221992"/>
            <a:ext cx="9602429" cy="373989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+mj-lt"/>
              </a:rPr>
              <a:t>Strategy + Information + Toolbox + Investments + Communication </a:t>
            </a:r>
          </a:p>
          <a:p>
            <a:endParaRPr lang="lt-LT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Indexes/ Indicators</a:t>
            </a:r>
          </a:p>
          <a:p>
            <a:r>
              <a:rPr lang="en-US" sz="2800" dirty="0">
                <a:latin typeface="+mj-lt"/>
              </a:rPr>
              <a:t>National/ Regional/ International</a:t>
            </a:r>
            <a:endParaRPr lang="lt-LT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Local services/ RLAH, Satellite connectivity, IXP/ digital diplomacy/ management principles/ Partners with Int’l organizations</a:t>
            </a:r>
          </a:p>
          <a:p>
            <a:r>
              <a:rPr lang="en-US" sz="2800" dirty="0">
                <a:latin typeface="+mj-lt"/>
              </a:rPr>
              <a:t>Myth – we can advance and succeed on our own</a:t>
            </a:r>
            <a:endParaRPr lang="lt-LT" sz="2800" dirty="0">
              <a:latin typeface="+mj-lt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622807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21651-B229-13A2-3B87-4861F539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Results of the analysis (KG, KZ UZ)</a:t>
            </a:r>
            <a:endParaRPr lang="lt-LT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2B2C7-094A-BC4C-0961-BA48D9C73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269" y="1700981"/>
            <a:ext cx="10691265" cy="44540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200" b="1" noProof="0" dirty="0">
                <a:latin typeface="+mj-lt"/>
              </a:rPr>
              <a:t>Data driven regulation</a:t>
            </a:r>
            <a:endParaRPr lang="en-US" sz="3200" noProof="0" dirty="0">
              <a:latin typeface="+mj-lt"/>
            </a:endParaRPr>
          </a:p>
          <a:p>
            <a:r>
              <a:rPr lang="en-US" sz="3200" noProof="0" dirty="0">
                <a:latin typeface="+mj-lt"/>
              </a:rPr>
              <a:t>Regular collection of data-mandatory indicators/ Regular reports / Publicly available</a:t>
            </a:r>
          </a:p>
          <a:p>
            <a:endParaRPr lang="en-US" sz="3200" noProof="0" dirty="0">
              <a:latin typeface="+mj-lt"/>
            </a:endParaRPr>
          </a:p>
          <a:p>
            <a:pPr marL="0" indent="0">
              <a:buNone/>
            </a:pPr>
            <a:r>
              <a:rPr lang="en-US" sz="3200" b="1" noProof="0" dirty="0">
                <a:latin typeface="+mj-lt"/>
              </a:rPr>
              <a:t>Broadband mapping and transparency – Reduction of deployment costs </a:t>
            </a:r>
            <a:endParaRPr lang="en-US" sz="3200" noProof="0" dirty="0">
              <a:latin typeface="+mj-lt"/>
            </a:endParaRPr>
          </a:p>
          <a:p>
            <a:r>
              <a:rPr lang="en-US" sz="3200" noProof="0" dirty="0">
                <a:latin typeface="+mj-lt"/>
              </a:rPr>
              <a:t>Develop a methodology for mapping / GIS based mapping tool (with technology and addresses)</a:t>
            </a:r>
          </a:p>
          <a:p>
            <a:pPr marL="0" indent="0">
              <a:buNone/>
            </a:pPr>
            <a:endParaRPr lang="en-US" sz="3200" noProof="0" dirty="0">
              <a:latin typeface="+mj-lt"/>
            </a:endParaRPr>
          </a:p>
          <a:p>
            <a:pPr marL="0" indent="0">
              <a:buNone/>
            </a:pPr>
            <a:r>
              <a:rPr lang="en-US" sz="3200" b="1" noProof="0" dirty="0">
                <a:latin typeface="+mj-lt"/>
              </a:rPr>
              <a:t>Legal and regulatory conditions – </a:t>
            </a:r>
            <a:r>
              <a:rPr lang="en-US" sz="3200" b="1" dirty="0">
                <a:latin typeface="+mj-lt"/>
              </a:rPr>
              <a:t>Transparency/</a:t>
            </a:r>
            <a:r>
              <a:rPr lang="en-US" sz="3200" b="1" noProof="0" dirty="0">
                <a:latin typeface="+mj-lt"/>
              </a:rPr>
              <a:t> Future proof regulation</a:t>
            </a:r>
            <a:endParaRPr lang="en-US" sz="3200" noProof="0" dirty="0">
              <a:latin typeface="+mj-lt"/>
            </a:endParaRPr>
          </a:p>
          <a:p>
            <a:r>
              <a:rPr lang="en-US" sz="3200" noProof="0" dirty="0">
                <a:latin typeface="+mj-lt"/>
              </a:rPr>
              <a:t>SMP regulation/ Infrastructure sharing/ Coordinated civil works/ Clean sky / Standards for </a:t>
            </a:r>
            <a:r>
              <a:rPr lang="en-US" sz="3200" noProof="0" dirty="0" err="1">
                <a:latin typeface="+mj-lt"/>
              </a:rPr>
              <a:t>fibre</a:t>
            </a:r>
            <a:r>
              <a:rPr lang="en-US" sz="3200" noProof="0" dirty="0">
                <a:latin typeface="+mj-lt"/>
              </a:rPr>
              <a:t> ready buildings/ Dispute resolution mechanism </a:t>
            </a:r>
          </a:p>
          <a:p>
            <a:pPr marL="0" indent="0">
              <a:buNone/>
            </a:pPr>
            <a:r>
              <a:rPr lang="en-US" sz="3200" noProof="0" dirty="0">
                <a:latin typeface="+mj-lt"/>
              </a:rPr>
              <a:t> </a:t>
            </a:r>
          </a:p>
          <a:p>
            <a:pPr marL="0" indent="0">
              <a:buNone/>
            </a:pPr>
            <a:r>
              <a:rPr lang="en-US" sz="3200" b="1" noProof="0" dirty="0">
                <a:latin typeface="+mj-lt"/>
              </a:rPr>
              <a:t>User</a:t>
            </a:r>
            <a:r>
              <a:rPr lang="lt-LT" sz="3200" b="1" noProof="0" dirty="0">
                <a:latin typeface="+mj-lt"/>
              </a:rPr>
              <a:t>-</a:t>
            </a:r>
            <a:r>
              <a:rPr lang="en-US" sz="3200" b="1" noProof="0" dirty="0">
                <a:latin typeface="+mj-lt"/>
              </a:rPr>
              <a:t>centric policy – Diverse connectivity/ Regional cooperation</a:t>
            </a:r>
            <a:endParaRPr lang="en-US" sz="3200" noProof="0" dirty="0">
              <a:latin typeface="+mj-lt"/>
            </a:endParaRPr>
          </a:p>
          <a:p>
            <a:r>
              <a:rPr lang="en-US" sz="3200" noProof="0" dirty="0">
                <a:latin typeface="+mj-lt"/>
              </a:rPr>
              <a:t>BB availability-comparison tool / QoS tool / RLAH / Satellite / IXP connectivity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19874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251A7-DCD4-F078-3B9F-7F980BE2C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681316"/>
            <a:ext cx="10691265" cy="42805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400" dirty="0">
              <a:latin typeface="+mj-lt"/>
            </a:endParaRPr>
          </a:p>
          <a:p>
            <a:pPr marL="0" indent="0" algn="ctr">
              <a:buNone/>
            </a:pPr>
            <a:endParaRPr lang="en-US" sz="2400" dirty="0">
              <a:latin typeface="+mj-lt"/>
            </a:endParaRPr>
          </a:p>
          <a:p>
            <a:pPr marL="0" indent="0" algn="ctr">
              <a:buNone/>
            </a:pPr>
            <a:r>
              <a:rPr lang="en-US" sz="3000" dirty="0">
                <a:latin typeface="+mj-lt"/>
              </a:rPr>
              <a:t>Thank you!</a:t>
            </a:r>
          </a:p>
          <a:p>
            <a:pPr marL="0" indent="0" algn="ctr">
              <a:buNone/>
            </a:pPr>
            <a:endParaRPr lang="en-US" sz="3000" dirty="0">
              <a:latin typeface="+mj-lt"/>
            </a:endParaRPr>
          </a:p>
          <a:p>
            <a:pPr marL="0" indent="0" algn="ctr">
              <a:buNone/>
            </a:pPr>
            <a:r>
              <a:rPr lang="en-US" sz="3000" dirty="0">
                <a:latin typeface="+mj-lt"/>
              </a:rPr>
              <a:t>Questions?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/>
              <a:t>Contact: </a:t>
            </a:r>
            <a:r>
              <a:rPr lang="en-US" sz="1400" dirty="0" err="1"/>
              <a:t>p.vaina@cpva.lt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634795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328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Calisto MT</vt:lpstr>
      <vt:lpstr>Univers Condensed</vt:lpstr>
      <vt:lpstr>ChronicleVTI</vt:lpstr>
      <vt:lpstr>PowerPoint Presentation</vt:lpstr>
      <vt:lpstr>User choice and Experience    </vt:lpstr>
      <vt:lpstr>Regulation  </vt:lpstr>
      <vt:lpstr>Digital ecosystem Development </vt:lpstr>
      <vt:lpstr>Results of the analysis (KG, KZ UZ)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Paulius Vaina</dc:creator>
  <cp:lastModifiedBy>Paulius Vaina</cp:lastModifiedBy>
  <cp:revision>1</cp:revision>
  <dcterms:created xsi:type="dcterms:W3CDTF">2025-09-12T03:48:27Z</dcterms:created>
  <dcterms:modified xsi:type="dcterms:W3CDTF">2025-09-19T09:00:38Z</dcterms:modified>
</cp:coreProperties>
</file>